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jpg>
</file>

<file path=ppt/media/image2.png>
</file>

<file path=ppt/media/image3.gif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ba9ddc9c8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ba9ddc9c8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ba9ddc9c8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ba9ddc9c8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ba974a553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ba974a553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ba974a553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ba974a553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a8ecf914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a8ecf914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ba8ecf914b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ba8ecf914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ba7e975a3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ba7e975a3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a7e975a3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a7e975a3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ba9ddc9c8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ba9ddc9c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ba90fa64c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ba90fa64c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ba90fa64c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ba90fa64c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ba9ddc9c8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ba9ddc9c8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ru.wikipedia.org/wiki/%D0%A8%D0%B8%D1%80%D0%BE%D0%BA%D0%B8%D0%B5_%D0%B0%D1%82%D0%BC%D0%BE%D1%81%D1%84%D0%B5%D1%80%D0%BD%D1%8B%D0%B5_%D0%BB%D0%B8%D0%B2%D0%BD%D0%B8" TargetMode="External"/><Relationship Id="rId4" Type="http://schemas.openxmlformats.org/officeDocument/2006/relationships/hyperlink" Target="https://ru.wikipedia.org/wiki/%D0%9A%D0%BE%D1%81%D0%BC%D0%B8%D1%87%D0%B5%D1%81%D0%BA%D0%B8%D0%B5_%D0%BB%D1%83%D1%87%D0%B8" TargetMode="External"/><Relationship Id="rId5" Type="http://schemas.openxmlformats.org/officeDocument/2006/relationships/hyperlink" Target="https://ru.wikipedia.org/wiki/%D0%9A%D0%BE%D1%81%D0%BC%D0%B8%D1%87%D0%B5%D1%81%D0%BA%D0%B8%D0%B5_%D0%BB%D1%83%D1%87%D0%B8_%D1%81%D0%B2%D0%B5%D1%80%D1%85%D0%B2%D1%8B%D1%81%D0%BE%D0%BA%D0%B8%D1%85_%D1%8D%D0%BD%D0%B5%D1%80%D0%B3%D0%B8%D0%B9" TargetMode="External"/><Relationship Id="rId6" Type="http://schemas.openxmlformats.org/officeDocument/2006/relationships/hyperlink" Target="https://ru.wikipedia.org/wiki/%D0%90%D1%82%D0%BC%D0%BE%D1%81%D1%84%D0%B5%D1%80%D0%B0_%D0%97%D0%B5%D0%BC%D0%BB%D0%B8" TargetMode="External"/><Relationship Id="rId7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ru.wikipedia.org/wiki/%D0%AD%D0%BB%D0%B5%D0%BC%D0%B5%D0%BD%D1%82%D0%B0%D1%80%D0%BD%D0%B0%D1%8F_%D1%87%D0%B0%D1%81%D1%82%D0%B8%D1%86%D0%B0" TargetMode="External"/><Relationship Id="rId4" Type="http://schemas.openxmlformats.org/officeDocument/2006/relationships/hyperlink" Target="https://ru.wikipedia.org/wiki/%D0%AD%D0%BB%D0%B5%D0%BA%D1%82%D1%80%D0%BE%D0%BD" TargetMode="External"/><Relationship Id="rId9" Type="http://schemas.openxmlformats.org/officeDocument/2006/relationships/image" Target="../media/image6.jpg"/><Relationship Id="rId5" Type="http://schemas.openxmlformats.org/officeDocument/2006/relationships/hyperlink" Target="https://ru.wikipedia.org/wiki/%D0%9A%D0%BE%D1%81%D0%BC%D0%B8%D1%87%D0%B5%D1%81%D0%BA%D0%B8%D0%B5_%D0%BB%D1%83%D1%87%D0%B8" TargetMode="External"/><Relationship Id="rId6" Type="http://schemas.openxmlformats.org/officeDocument/2006/relationships/hyperlink" Target="https://ru.wikipedia.org/wiki/%D0%90%D1%82%D0%BC%D0%BE%D1%81%D1%84%D0%B5%D1%80%D0%B0_%D0%97%D0%B5%D0%BC%D0%BB%D0%B8" TargetMode="External"/><Relationship Id="rId7" Type="http://schemas.openxmlformats.org/officeDocument/2006/relationships/hyperlink" Target="https://ru.wikipedia.org/wiki/%D0%9A%D0%BE%D1%81%D0%BC%D0%BE%D1%81" TargetMode="External"/><Relationship Id="rId8" Type="http://schemas.openxmlformats.org/officeDocument/2006/relationships/hyperlink" Target="https://ru.wikipedia.org/wiki/%D0%90%D1%82%D0%BE%D0%BC%D0%BD%D0%BE%D0%B5_%D1%8F%D0%B4%D1%80%D0%B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11.jpg"/><Relationship Id="rId5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907800" y="744625"/>
            <a:ext cx="7328400" cy="208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-90001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100"/>
              <a:t>Визуализация данных линзового черенковского телескопа LOLITA астрофизического комплекса установок TAIGA</a:t>
            </a:r>
            <a:endParaRPr sz="5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142550" y="3298975"/>
            <a:ext cx="7225500" cy="7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782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Ученик 10в класса “Школы №192” Марков Александр Евгеньевич</a:t>
            </a:r>
            <a:endParaRPr sz="1500">
              <a:solidFill>
                <a:schemeClr val="dk1"/>
              </a:solidFill>
            </a:endParaRPr>
          </a:p>
          <a:p>
            <a:pPr indent="0" lvl="0" marL="2782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2782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Руководитель: учитель информатики москва школа “Школа №192”</a:t>
            </a:r>
            <a:endParaRPr sz="1500">
              <a:solidFill>
                <a:schemeClr val="dk1"/>
              </a:solidFill>
            </a:endParaRPr>
          </a:p>
          <a:p>
            <a:pPr indent="0" lvl="0" marL="2782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Бонвеч Елена Алексеевна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321775"/>
            <a:ext cx="407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Визуализация событий телескопа</a:t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342975"/>
            <a:ext cx="4072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При загрузки данных и </a:t>
            </a:r>
            <a:r>
              <a:rPr lang="ru">
                <a:solidFill>
                  <a:schemeClr val="dk1"/>
                </a:solidFill>
              </a:rPr>
              <a:t>выбора</a:t>
            </a:r>
            <a:r>
              <a:rPr lang="ru">
                <a:solidFill>
                  <a:schemeClr val="dk1"/>
                </a:solidFill>
              </a:rPr>
              <a:t> события мозаика меняет </a:t>
            </a:r>
            <a:r>
              <a:rPr lang="ru">
                <a:solidFill>
                  <a:schemeClr val="dk1"/>
                </a:solidFill>
              </a:rPr>
              <a:t>свой</a:t>
            </a:r>
            <a:r>
              <a:rPr lang="ru">
                <a:solidFill>
                  <a:schemeClr val="dk1"/>
                </a:solidFill>
              </a:rPr>
              <a:t> цвет по тепловой карте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8474" y="248775"/>
            <a:ext cx="4363824" cy="464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Итоговое приложение</a:t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166025" y="1017725"/>
            <a:ext cx="363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В итоговом есть все </a:t>
            </a:r>
            <a:r>
              <a:rPr lang="ru">
                <a:solidFill>
                  <a:schemeClr val="dk1"/>
                </a:solidFill>
              </a:rPr>
              <a:t>основные</a:t>
            </a:r>
            <a:r>
              <a:rPr lang="ru">
                <a:solidFill>
                  <a:schemeClr val="dk1"/>
                </a:solidFill>
              </a:rPr>
              <a:t> функции: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Вывод тепловой карты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Возможность подробного </a:t>
            </a:r>
            <a:r>
              <a:rPr lang="ru">
                <a:solidFill>
                  <a:schemeClr val="dk1"/>
                </a:solidFill>
              </a:rPr>
              <a:t>рассмотрения</a:t>
            </a:r>
            <a:r>
              <a:rPr lang="ru">
                <a:solidFill>
                  <a:schemeClr val="dk1"/>
                </a:solidFill>
              </a:rPr>
              <a:t> событий каждого фотодетектора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1125" y="1236138"/>
            <a:ext cx="5038075" cy="2671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Выводы, перспективы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00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highlight>
                  <a:schemeClr val="lt1"/>
                </a:highlight>
              </a:rPr>
              <a:t>Результатом проекта является приложения для первичного анализа данных полученных с телескопа LOLITA.</a:t>
            </a:r>
            <a:endParaRPr sz="14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4500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highlight>
                  <a:schemeClr val="lt1"/>
                </a:highlight>
              </a:rPr>
              <a:t>Также это приложение можно будет переделать и для других телескопов комплекса например, СФЕРА [1] или SIT[2], в которых используется мозаика светоприёмников.</a:t>
            </a:r>
            <a:endParaRPr sz="14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4500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highlight>
                  <a:schemeClr val="lt1"/>
                </a:highlight>
              </a:rPr>
              <a:t>1. EAS observation conditions in the SPHERE-2 balloon experiment / E. Bonvech, D. Chernov, M. Finger et al. // Universe. — 2022. — Vol. 8, no. 1. — P. 46–66.</a:t>
            </a:r>
            <a:endParaRPr sz="14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4500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highlight>
                  <a:schemeClr val="lt1"/>
                </a:highlight>
              </a:rPr>
              <a:t>2. Development of a novel wide-angle gamma-ray imaging air Cherenkov telescope with SIPM-based camera for the TAIGA hybrid installation / D. Chernov, I. Astapov, P. Bezyazeekov et al. // </a:t>
            </a:r>
            <a:r>
              <a:rPr i="1" lang="ru" sz="1400">
                <a:solidFill>
                  <a:schemeClr val="dk1"/>
                </a:solidFill>
                <a:highlight>
                  <a:schemeClr val="lt1"/>
                </a:highlight>
              </a:rPr>
              <a:t>Journal of Instrumentation</a:t>
            </a:r>
            <a:r>
              <a:rPr lang="ru" sz="1400">
                <a:solidFill>
                  <a:schemeClr val="dk1"/>
                </a:solidFill>
                <a:highlight>
                  <a:schemeClr val="lt1"/>
                </a:highlight>
              </a:rPr>
              <a:t>. — 2020. — Vol. 15, no. 09. — P. C09062.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2732100" y="534675"/>
            <a:ext cx="367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7150" y="1866900"/>
            <a:ext cx="14097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 </a:t>
            </a:r>
            <a:r>
              <a:rPr lang="ru"/>
              <a:t>комплексе</a:t>
            </a:r>
            <a:r>
              <a:rPr lang="ru"/>
              <a:t> TAIGA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598700" cy="38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TAIGA (</a:t>
            </a:r>
            <a:r>
              <a:rPr i="1" lang="ru" sz="1500">
                <a:solidFill>
                  <a:schemeClr val="dk1"/>
                </a:solidFill>
                <a:highlight>
                  <a:schemeClr val="lt1"/>
                </a:highlight>
              </a:rPr>
              <a:t>Tunka Advanced Instrument for cosmic rays and Gamma Astronomy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) - 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занимается измерением параметров 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широких атмосферных ливней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, образующихся при взаимодействии 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космических лучей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 или 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высокоэнергичных гамма-лучей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 с 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атмосферой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.</a:t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5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06775" y="878775"/>
            <a:ext cx="3928800" cy="3798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b="1" lang="ru" sz="2500">
                <a:highlight>
                  <a:schemeClr val="lt1"/>
                </a:highlight>
              </a:rPr>
              <a:t>Широкий атмосферный ливень</a:t>
            </a:r>
            <a:endParaRPr sz="2500"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417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chemeClr val="dk1"/>
                </a:solidFill>
                <a:highlight>
                  <a:schemeClr val="lt1"/>
                </a:highlight>
              </a:rPr>
              <a:t>Широкий атмосферный ливень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 (</a:t>
            </a:r>
            <a:r>
              <a:rPr b="1" lang="ru" sz="1500">
                <a:solidFill>
                  <a:schemeClr val="dk1"/>
                </a:solidFill>
                <a:highlight>
                  <a:schemeClr val="lt1"/>
                </a:highlight>
              </a:rPr>
              <a:t>ШАЛ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) — «ливень» вторичных 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субатомных частиц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 (преимущественно 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электронов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), образующийся в результате множественных каскадных реакций 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космических лучей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 в 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земной атмосфере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.</a:t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500"/>
              </a:spcBef>
              <a:spcAft>
                <a:spcPts val="500"/>
              </a:spcAft>
              <a:buNone/>
            </a:pP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Родоначальником ливня является попавшая в атмосферу из 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космоса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 первичная частица, вступающая в реакции с 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ядрами атомов</a:t>
            </a: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 газов, составляющих воздух.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37100" y="1170125"/>
            <a:ext cx="4354500" cy="3311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153975"/>
            <a:ext cx="2458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Оборудование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комплекса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1017638" y="4125750"/>
            <a:ext cx="2211900" cy="6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lnSpc>
                <a:spcPct val="1375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rPr lang="ru" sz="3292">
                <a:solidFill>
                  <a:schemeClr val="dk1"/>
                </a:solidFill>
                <a:highlight>
                  <a:schemeClr val="lt1"/>
                </a:highlight>
              </a:rPr>
              <a:t>Tunka-HiSCORE</a:t>
            </a:r>
            <a:endParaRPr sz="3292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4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2475" y="2748513"/>
            <a:ext cx="3422726" cy="22809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88" y="1722462"/>
            <a:ext cx="3422725" cy="2281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2472" y="153975"/>
            <a:ext cx="3640428" cy="24177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7612325" y="153975"/>
            <a:ext cx="1377000" cy="10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375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highlight>
                  <a:schemeClr val="lt1"/>
                </a:highlight>
              </a:rPr>
              <a:t>TAIGA-IACT</a:t>
            </a:r>
            <a:endParaRPr sz="17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4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7433250" y="2748525"/>
            <a:ext cx="1623300" cy="6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lnSpc>
                <a:spcPct val="1375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rPr lang="ru" sz="3937">
                <a:solidFill>
                  <a:schemeClr val="dk1"/>
                </a:solidFill>
                <a:highlight>
                  <a:schemeClr val="lt1"/>
                </a:highlight>
              </a:rPr>
              <a:t>Tunka-133</a:t>
            </a:r>
            <a:endParaRPr sz="3937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4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LOLITA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203500"/>
            <a:ext cx="5002200" cy="14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lnSpc>
                <a:spcPct val="10909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В конце 2023 года в состав Астрофизического комплекса TAIGA вошел новый прибор - линзовый черенковский телескоп LOLITA (“Large Observation Lens Imaging Telescope Advanced”)</a:t>
            </a:r>
            <a:endParaRPr sz="15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just">
              <a:lnSpc>
                <a:spcPct val="10909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0" l="2572" r="0" t="1941"/>
          <a:stretch/>
        </p:blipFill>
        <p:spPr>
          <a:xfrm>
            <a:off x="5500600" y="445025"/>
            <a:ext cx="3331700" cy="445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 rotWithShape="1">
          <a:blip r:embed="rId4">
            <a:alphaModFix/>
          </a:blip>
          <a:srcRect b="0" l="12788" r="26083" t="0"/>
          <a:stretch/>
        </p:blipFill>
        <p:spPr>
          <a:xfrm>
            <a:off x="443775" y="2347625"/>
            <a:ext cx="2352703" cy="21673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769625" y="4570800"/>
            <a:ext cx="1585800" cy="4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0909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highlight>
                  <a:schemeClr val="lt1"/>
                </a:highlight>
              </a:rPr>
              <a:t>Фото элементы</a:t>
            </a:r>
            <a:endParaRPr sz="12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220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Этапы работы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793600"/>
            <a:ext cx="8520600" cy="40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 sz="1400">
                <a:solidFill>
                  <a:schemeClr val="dk1"/>
                </a:solidFill>
              </a:rPr>
              <a:t>Ознакомиться с форматом данных, научиться их обрабатывать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 sz="1400">
                <a:solidFill>
                  <a:schemeClr val="dk1"/>
                </a:solidFill>
              </a:rPr>
              <a:t>Научиться строить импульсы в разных каналах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 sz="1400">
                <a:solidFill>
                  <a:schemeClr val="dk1"/>
                </a:solidFill>
              </a:rPr>
              <a:t>Научиться создавать изображение события на мозаике телескопа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 sz="1400">
                <a:solidFill>
                  <a:schemeClr val="dk1"/>
                </a:solidFill>
              </a:rPr>
              <a:t>Научиться создавать графический интерфейс приложения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ru" sz="1400">
                <a:solidFill>
                  <a:schemeClr val="dk1"/>
                </a:solidFill>
              </a:rPr>
              <a:t>Объединение всех функций  в одно приложение.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Структура данных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6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dk1"/>
                </a:solidFill>
              </a:rPr>
              <a:t>Файл с данными </a:t>
            </a:r>
            <a:r>
              <a:rPr lang="ru" sz="6000">
                <a:solidFill>
                  <a:schemeClr val="dk1"/>
                </a:solidFill>
              </a:rPr>
              <a:t>представляет</a:t>
            </a:r>
            <a:r>
              <a:rPr lang="ru" sz="6000">
                <a:solidFill>
                  <a:schemeClr val="dk1"/>
                </a:solidFill>
              </a:rPr>
              <a:t> из себя таблицу с колонками: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6000">
                <a:solidFill>
                  <a:schemeClr val="dk1"/>
                </a:solidFill>
              </a:rPr>
              <a:t>Номер события Номер платы Номер события на плате </a:t>
            </a:r>
            <a:r>
              <a:rPr lang="ru" sz="6000">
                <a:solidFill>
                  <a:schemeClr val="dk1"/>
                </a:solidFill>
              </a:rPr>
              <a:t>Время</a:t>
            </a:r>
            <a:r>
              <a:rPr lang="ru" sz="6000">
                <a:solidFill>
                  <a:schemeClr val="dk1"/>
                </a:solidFill>
              </a:rPr>
              <a:t> события Канал и 1024 колонки с значениями на фотоэлементах</a:t>
            </a:r>
            <a:endParaRPr sz="6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25" y="2156000"/>
            <a:ext cx="6091450" cy="26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Построение импульсов в одном фотоэлементе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282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На данном слайде показан скриншот графика </a:t>
            </a:r>
            <a:r>
              <a:rPr lang="ru">
                <a:solidFill>
                  <a:schemeClr val="dk1"/>
                </a:solidFill>
              </a:rPr>
              <a:t>импульса</a:t>
            </a:r>
            <a:r>
              <a:rPr lang="ru">
                <a:solidFill>
                  <a:schemeClr val="dk1"/>
                </a:solidFill>
              </a:rPr>
              <a:t> на одном из каналов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9075" y="1189025"/>
            <a:ext cx="5695950" cy="33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254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Визуализация мозаики фотоэлементов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4327725" y="863550"/>
            <a:ext cx="4874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Мозаика </a:t>
            </a:r>
            <a:r>
              <a:rPr lang="ru">
                <a:solidFill>
                  <a:schemeClr val="dk1"/>
                </a:solidFill>
              </a:rPr>
              <a:t>фотоэлементов</a:t>
            </a:r>
            <a:r>
              <a:rPr lang="ru">
                <a:solidFill>
                  <a:schemeClr val="dk1"/>
                </a:solidFill>
              </a:rPr>
              <a:t> без события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Цветом показана плата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Цифра - номер канала на плате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817875"/>
            <a:ext cx="3836786" cy="408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